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"/>
  </p:notesMasterIdLst>
  <p:sldIdLst>
    <p:sldId id="465" r:id="rId2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расова Елена Ильинична" initials="ТЕИ" lastIdx="1" clrIdx="0">
    <p:extLst>
      <p:ext uri="{19B8F6BF-5375-455C-9EA6-DF929625EA0E}">
        <p15:presenceInfo xmlns:p15="http://schemas.microsoft.com/office/powerpoint/2012/main" userId="S-1-5-21-684111582-351738794-607558392-346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95799-9033-4E66-A079-8C7B68FF89F8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0B6EA-4CDE-479C-8D64-92EA69CA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5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B0B6EA-4CDE-479C-8D64-92EA69CAEE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19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1350" y="532724"/>
            <a:ext cx="15078075" cy="3937329"/>
          </a:xfrm>
        </p:spPr>
        <p:txBody>
          <a:bodyPr anchor="b">
            <a:noAutofit/>
          </a:bodyPr>
          <a:lstStyle>
            <a:lvl1pPr algn="l">
              <a:defRPr sz="11543" b="1" i="0">
                <a:latin typeface="MTS Sans UltraWide" charset="0"/>
                <a:ea typeface="MTS Sans UltraWide" charset="0"/>
                <a:cs typeface="MTS Sans UltraWide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350" y="4476019"/>
            <a:ext cx="15078075" cy="1259658"/>
          </a:xfrm>
        </p:spPr>
        <p:txBody>
          <a:bodyPr>
            <a:normAutofit/>
          </a:bodyPr>
          <a:lstStyle>
            <a:lvl1pPr marL="0" indent="0" algn="l">
              <a:buNone/>
              <a:defRPr sz="4287" b="0" i="0">
                <a:latin typeface="MTS Sans Medium" charset="0"/>
                <a:ea typeface="MTS Sans Medium" charset="0"/>
                <a:cs typeface="MTS Sans Medium" charset="0"/>
              </a:defRPr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" y="8834906"/>
            <a:ext cx="18868662" cy="122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8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1350" y="3145526"/>
            <a:ext cx="15078075" cy="3937329"/>
          </a:xfrm>
        </p:spPr>
        <p:txBody>
          <a:bodyPr anchor="b">
            <a:noAutofit/>
          </a:bodyPr>
          <a:lstStyle>
            <a:lvl1pPr algn="l">
              <a:defRPr sz="11543" b="1" i="0">
                <a:latin typeface="MTS Sans UltraWide" charset="0"/>
                <a:ea typeface="MTS Sans UltraWide" charset="0"/>
                <a:cs typeface="MTS Sans UltraWide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350" y="7088822"/>
            <a:ext cx="15078075" cy="1259658"/>
          </a:xfrm>
        </p:spPr>
        <p:txBody>
          <a:bodyPr>
            <a:normAutofit/>
          </a:bodyPr>
          <a:lstStyle>
            <a:lvl1pPr marL="0" indent="0" algn="l">
              <a:buNone/>
              <a:defRPr sz="4287" b="0" i="0">
                <a:latin typeface="MTS Sans Medium" charset="0"/>
                <a:ea typeface="MTS Sans Medium" charset="0"/>
                <a:cs typeface="MTS Sans Medium" charset="0"/>
              </a:defRPr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E307900-A6ED-1B45-ABF1-6F451DB40F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84" y="1539885"/>
            <a:ext cx="3901485" cy="64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11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_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18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82158" y="7695517"/>
            <a:ext cx="17159164" cy="2185952"/>
          </a:xfrm>
        </p:spPr>
        <p:txBody>
          <a:bodyPr/>
          <a:lstStyle/>
          <a:p>
            <a:r>
              <a:rPr lang="ru-RU" dirty="0"/>
              <a:t>ПЕРЕБИВКА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56" y="6324858"/>
            <a:ext cx="1119262" cy="111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50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68905" y="2735075"/>
            <a:ext cx="6484095" cy="7747017"/>
          </a:xfrm>
        </p:spPr>
        <p:txBody>
          <a:bodyPr anchor="t">
            <a:normAutofit/>
          </a:bodyPr>
          <a:lstStyle>
            <a:lvl1pPr marL="0" marR="0" indent="0" algn="l" defTabSz="15078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989"/>
              </a:spcAft>
              <a:buClrTx/>
              <a:buSzTx/>
              <a:buFontTx/>
              <a:buNone/>
              <a:tabLst/>
              <a:defRPr sz="4947"/>
            </a:lvl1pPr>
          </a:lstStyle>
          <a:p>
            <a:r>
              <a:rPr lang="ru-RU" dirty="0"/>
              <a:t>АЛЬТЕРНА-ТИВНОЕ</a:t>
            </a:r>
            <a:br>
              <a:rPr lang="ru-RU" dirty="0"/>
            </a:br>
            <a:r>
              <a:rPr lang="ru-RU" dirty="0"/>
              <a:t>РАСПОЛО-ЖЕНИЕ </a:t>
            </a:r>
            <a:br>
              <a:rPr lang="ru-RU" dirty="0"/>
            </a:br>
            <a:r>
              <a:rPr lang="ru-RU" dirty="0"/>
              <a:t>ТЕКСТА</a:t>
            </a:r>
            <a:r>
              <a:rPr lang="en-US" dirty="0"/>
              <a:t>.</a:t>
            </a:r>
            <a:br>
              <a:rPr lang="en-US" dirty="0"/>
            </a:br>
            <a:r>
              <a:rPr lang="ru-RU" dirty="0"/>
              <a:t>САМАЯ ВАЖ-</a:t>
            </a:r>
            <a:br>
              <a:rPr lang="ru-RU" dirty="0"/>
            </a:br>
            <a:r>
              <a:rPr lang="ru-RU" dirty="0"/>
              <a:t>НАЯ МЫСЛЬ, ГРАМОТНЫЕ ПЕРЕНОСЫ ДОПУСТИМЫ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52BE-A9A1-784E-9F07-76F59725F6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56" y="1222204"/>
            <a:ext cx="926657" cy="72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1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158" y="602119"/>
            <a:ext cx="17159164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2158" y="3010591"/>
            <a:ext cx="17159164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marL="471202" marR="0" lvl="2" indent="-471202" algn="l" defTabSz="150784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989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dirty="0"/>
              <a:t>Третий уровень</a:t>
            </a:r>
          </a:p>
          <a:p>
            <a:pPr marL="471202" marR="0" lvl="2" indent="-471202" algn="l" defTabSz="150784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989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dirty="0"/>
              <a:t>Третий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275526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49" b="0" i="0">
                <a:solidFill>
                  <a:schemeClr val="bg1">
                    <a:lumMod val="75000"/>
                  </a:schemeClr>
                </a:solidFill>
                <a:latin typeface="MTS Sans Medium" charset="0"/>
                <a:ea typeface="MTS Sans Medium" charset="0"/>
                <a:cs typeface="MTS Sans Medium" charset="0"/>
              </a:defRPr>
            </a:lvl1pPr>
          </a:lstStyle>
          <a:p>
            <a:fld id="{762B52BE-A9A1-784E-9F07-76F59725F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21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hf sldNum="0" hdr="0" ftr="0" dt="0"/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6596" b="1" i="0" kern="1200">
          <a:solidFill>
            <a:schemeClr val="tx1"/>
          </a:solidFill>
          <a:latin typeface="MTS Sans UltraWide" charset="0"/>
          <a:ea typeface="MTS Sans UltraWide" charset="0"/>
          <a:cs typeface="MTS Sans UltraWide" charset="0"/>
        </a:defRPr>
      </a:lvl1pPr>
    </p:titleStyle>
    <p:bodyStyle>
      <a:lvl1pPr marL="0" indent="0" algn="l" defTabSz="1507846" rtl="0" eaLnBrk="1" latinLnBrk="0" hangingPunct="1">
        <a:lnSpc>
          <a:spcPct val="90000"/>
        </a:lnSpc>
        <a:spcBef>
          <a:spcPts val="0"/>
        </a:spcBef>
        <a:spcAft>
          <a:spcPts val="2638"/>
        </a:spcAft>
        <a:buFont typeface="Arial"/>
        <a:buNone/>
        <a:defRPr sz="4947" b="1" i="0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1pPr>
      <a:lvl2pPr marL="0" indent="0" algn="l" defTabSz="1507846" rtl="0" eaLnBrk="1" latinLnBrk="0" hangingPunct="1">
        <a:lnSpc>
          <a:spcPct val="90000"/>
        </a:lnSpc>
        <a:spcBef>
          <a:spcPts val="0"/>
        </a:spcBef>
        <a:spcAft>
          <a:spcPts val="1979"/>
        </a:spcAft>
        <a:buFont typeface="Arial"/>
        <a:buNone/>
        <a:defRPr sz="3628" b="0" i="0" kern="1200">
          <a:solidFill>
            <a:schemeClr val="tx1"/>
          </a:solidFill>
          <a:latin typeface="MTS Sans Medium" charset="0"/>
          <a:ea typeface="MTS Sans Medium" charset="0"/>
          <a:cs typeface="MTS Sans Medium" charset="0"/>
        </a:defRPr>
      </a:lvl2pPr>
      <a:lvl3pPr marL="471202" marR="0" indent="-471202" algn="l" defTabSz="1507846" rtl="0" eaLnBrk="1" fontAlgn="auto" latinLnBrk="0" hangingPunct="1">
        <a:lnSpc>
          <a:spcPct val="90000"/>
        </a:lnSpc>
        <a:spcBef>
          <a:spcPts val="0"/>
        </a:spcBef>
        <a:spcAft>
          <a:spcPts val="989"/>
        </a:spcAft>
        <a:buClrTx/>
        <a:buSzTx/>
        <a:buFont typeface="Arial" charset="0"/>
        <a:buChar char="•"/>
        <a:tabLst/>
        <a:defRPr sz="2309" b="0" i="0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3pPr>
      <a:lvl4pPr marL="2261768" indent="0" algn="l" defTabSz="1507846" rtl="0" eaLnBrk="1" latinLnBrk="0" hangingPunct="1">
        <a:lnSpc>
          <a:spcPct val="90000"/>
        </a:lnSpc>
        <a:spcBef>
          <a:spcPts val="824"/>
        </a:spcBef>
        <a:buFont typeface="Arial"/>
        <a:buNone/>
        <a:defRPr sz="2968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4pPr>
      <a:lvl5pPr marL="3015691" indent="0" algn="l" defTabSz="1507846" rtl="0" eaLnBrk="1" latinLnBrk="0" hangingPunct="1">
        <a:lnSpc>
          <a:spcPct val="90000"/>
        </a:lnSpc>
        <a:spcBef>
          <a:spcPts val="824"/>
        </a:spcBef>
        <a:buFont typeface="Arial"/>
        <a:buNone/>
        <a:defRPr sz="2968" kern="1200">
          <a:solidFill>
            <a:schemeClr val="tx1"/>
          </a:solidFill>
          <a:latin typeface="MTS Sans" charset="0"/>
          <a:ea typeface="MTS Sans" charset="0"/>
          <a:cs typeface="MTS Sans" charset="0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4793">
          <p15:clr>
            <a:srgbClr val="F26B43"/>
          </p15:clr>
        </p15:guide>
        <p15:guide id="3" orient="horz" pos="745">
          <p15:clr>
            <a:srgbClr val="F26B43"/>
          </p15:clr>
        </p15:guide>
        <p15:guide id="5" pos="7083">
          <p15:clr>
            <a:srgbClr val="F26B43"/>
          </p15:clr>
        </p15:guide>
        <p15:guide id="6" pos="590">
          <p15:clr>
            <a:srgbClr val="F26B43"/>
          </p15:clr>
        </p15:guide>
        <p15:guide id="7" orient="horz" pos="3892">
          <p15:clr>
            <a:srgbClr val="F26B43"/>
          </p15:clr>
        </p15:guide>
        <p15:guide id="8" pos="2525">
          <p15:clr>
            <a:srgbClr val="F26B43"/>
          </p15:clr>
        </p15:guide>
        <p15:guide id="9" orient="horz" pos="1200">
          <p15:clr>
            <a:srgbClr val="F26B43"/>
          </p15:clr>
        </p15:guide>
        <p15:guide id="10" pos="2865">
          <p15:clr>
            <a:srgbClr val="F26B43"/>
          </p15:clr>
        </p15:guide>
        <p15:guide id="11" pos="515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47734" y="450155"/>
            <a:ext cx="17159164" cy="218595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MTS Sans UltraWide" panose="02000000000000000000" pitchFamily="50" charset="0"/>
              </a:rPr>
              <a:t>Закрытые периоды в ПАО «МТС Банк»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302F4DA-0A74-4CB6-A0E3-E875034230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4234" y="450155"/>
            <a:ext cx="1975415" cy="324783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30248CAD-E75E-4DC2-BD14-C528FC14A5F9}"/>
              </a:ext>
            </a:extLst>
          </p:cNvPr>
          <p:cNvGrpSpPr/>
          <p:nvPr/>
        </p:nvGrpSpPr>
        <p:grpSpPr>
          <a:xfrm>
            <a:off x="1293734" y="2759075"/>
            <a:ext cx="17164846" cy="6374263"/>
            <a:chOff x="1382158" y="2292817"/>
            <a:chExt cx="17164846" cy="6374263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D404B154-93DA-467B-99D5-4DCA9C2DC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3850" y="5147578"/>
              <a:ext cx="533400" cy="58329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2FDA8-48E3-4D44-9358-A1407A5D25A1}"/>
                </a:ext>
              </a:extLst>
            </p:cNvPr>
            <p:cNvSpPr txBox="1"/>
            <p:nvPr/>
          </p:nvSpPr>
          <p:spPr>
            <a:xfrm>
              <a:off x="2335816" y="5574267"/>
              <a:ext cx="15432468" cy="1206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3000"/>
                </a:lnSpc>
              </a:pPr>
              <a:r>
                <a:rPr lang="ru-RU" sz="1800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С </a:t>
              </a:r>
              <a:r>
                <a:rPr lang="ru-RU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19</a:t>
              </a:r>
              <a:r>
                <a:rPr lang="ru-RU" sz="1800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 </a:t>
              </a:r>
              <a:r>
                <a:rPr lang="ru-RU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августа</a:t>
              </a:r>
              <a:r>
                <a:rPr lang="ru-RU" sz="1800" dirty="0">
                  <a:solidFill>
                    <a:srgbClr val="FF0000"/>
                  </a:solidFill>
                  <a:latin typeface="MTS Sans Medium" panose="02000000000000000000" pitchFamily="50" charset="0"/>
                </a:rPr>
                <a:t> 2024 года до 28 августа 2024 года </a:t>
              </a:r>
              <a:r>
                <a:rPr lang="ru-RU" sz="1800" dirty="0">
                  <a:latin typeface="MTS Sans Medium" panose="02000000000000000000" pitchFamily="50" charset="0"/>
                </a:rPr>
                <a:t>включительно продлится «Закрытый» период, в течение которого Инсайдерам Банка </a:t>
              </a:r>
              <a:br>
                <a:rPr lang="en-US" sz="1800" dirty="0">
                  <a:latin typeface="MTS Sans Medium" panose="02000000000000000000" pitchFamily="50" charset="0"/>
                </a:rPr>
              </a:br>
              <a:r>
                <a:rPr lang="ru-RU" sz="1800" dirty="0">
                  <a:latin typeface="MTS Sans Medium" panose="02000000000000000000" pitchFamily="50" charset="0"/>
                </a:rPr>
                <a:t>и связанным лицам инсайдеров Банка в соответствии с положениями внутренних нормативных документов Банка запрещено покупать и продавать ценные бумаги ПАО «МТС-Банк», также запрещена покупка-продажа акции АФК «Система», МГТС и ПАО «МТС</a:t>
              </a:r>
              <a:r>
                <a:rPr lang="ru-RU" dirty="0">
                  <a:latin typeface="MTS Sans Medium" panose="02000000000000000000" pitchFamily="50" charset="0"/>
                </a:rPr>
                <a:t>»</a:t>
              </a:r>
              <a:r>
                <a:rPr lang="ru-RU" sz="1800" dirty="0">
                  <a:latin typeface="MTS Sans Medium" panose="02000000000000000000" pitchFamily="50" charset="0"/>
                </a:rPr>
                <a:t>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F6D646-748A-4C8E-BF4D-B93E88F1016F}"/>
                </a:ext>
              </a:extLst>
            </p:cNvPr>
            <p:cNvSpPr txBox="1"/>
            <p:nvPr/>
          </p:nvSpPr>
          <p:spPr>
            <a:xfrm>
              <a:off x="1382158" y="2292817"/>
              <a:ext cx="17159164" cy="11676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2900"/>
                </a:lnSpc>
              </a:pPr>
              <a:r>
                <a:rPr lang="ru-RU" sz="1800" dirty="0">
                  <a:latin typeface="MTS Sans" panose="02000000000000000000" pitchFamily="50" charset="0"/>
                </a:rPr>
                <a:t>В ПАО «МТС</a:t>
              </a:r>
              <a:r>
                <a:rPr lang="en-US" sz="1800" dirty="0">
                  <a:latin typeface="MTS Sans" panose="02000000000000000000" pitchFamily="50" charset="0"/>
                </a:rPr>
                <a:t>-</a:t>
              </a:r>
              <a:r>
                <a:rPr lang="ru-RU" sz="1800" dirty="0">
                  <a:latin typeface="MTS Sans" panose="02000000000000000000" pitchFamily="50" charset="0"/>
                </a:rPr>
                <a:t>Банк» (далее </a:t>
              </a:r>
              <a:r>
                <a:rPr lang="en-US" sz="1800" dirty="0">
                  <a:latin typeface="MTS Sans" panose="02000000000000000000" pitchFamily="50" charset="0"/>
                </a:rPr>
                <a:t>- </a:t>
              </a:r>
              <a:r>
                <a:rPr lang="ru-RU" sz="1800" dirty="0">
                  <a:latin typeface="MTS Sans" panose="02000000000000000000" pitchFamily="50" charset="0"/>
                </a:rPr>
                <a:t>«Банк») периодически вводятся ограничения для инсайдеров Банка (далее</a:t>
              </a:r>
              <a:r>
                <a:rPr lang="en-US" sz="1800" dirty="0">
                  <a:latin typeface="MTS Sans" panose="02000000000000000000" pitchFamily="50" charset="0"/>
                </a:rPr>
                <a:t> - </a:t>
              </a:r>
              <a:r>
                <a:rPr lang="ru-RU" sz="1800" dirty="0">
                  <a:latin typeface="MTS Sans" panose="02000000000000000000" pitchFamily="50" charset="0"/>
                </a:rPr>
                <a:t>«Инсайдеры Банка»), а также Связанных лиц Инсайдеров Банка на совершение сделок с ценными бумагами Банка, а также акциями и депозитарными расписками ПАО АФК «Система», ПАО МГТС </a:t>
              </a:r>
              <a:br>
                <a:rPr lang="en-US" sz="1800" dirty="0">
                  <a:latin typeface="MTS Sans" panose="02000000000000000000" pitchFamily="50" charset="0"/>
                </a:rPr>
              </a:br>
              <a:r>
                <a:rPr lang="ru-RU" sz="1800" dirty="0">
                  <a:latin typeface="MTS Sans" panose="02000000000000000000" pitchFamily="50" charset="0"/>
                </a:rPr>
                <a:t>и ПАО «МТС » в так называемые «Закрытые» периоды.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311234E-C7FA-499A-BDAC-A3581B35C0B6}"/>
                </a:ext>
              </a:extLst>
            </p:cNvPr>
            <p:cNvSpPr txBox="1"/>
            <p:nvPr/>
          </p:nvSpPr>
          <p:spPr>
            <a:xfrm>
              <a:off x="1387840" y="3754100"/>
              <a:ext cx="17159164" cy="799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2900"/>
                </a:lnSpc>
              </a:pPr>
              <a:r>
                <a:rPr lang="ru-RU" dirty="0">
                  <a:latin typeface="MTS Sans" panose="02000000000000000000" pitchFamily="50" charset="0"/>
                </a:rPr>
                <a:t>Следующий «Закрытый» период начинается за 7 (семь) календарных дней до плановой даты публикации данных о финансовых результатах Банка </a:t>
              </a:r>
              <a:br>
                <a:rPr lang="en-US" dirty="0">
                  <a:latin typeface="MTS Sans" panose="02000000000000000000" pitchFamily="50" charset="0"/>
                </a:rPr>
              </a:br>
              <a:r>
                <a:rPr lang="ru-RU" dirty="0">
                  <a:latin typeface="MTS Sans" panose="02000000000000000000" pitchFamily="50" charset="0"/>
                </a:rPr>
                <a:t>за предшествующий финансовый квартал и заканчивается через 2 (два) рабочих дня после их публикации. </a:t>
              </a:r>
            </a:p>
          </p:txBody>
        </p:sp>
        <p:sp>
          <p:nvSpPr>
            <p:cNvPr id="19" name="Text Placeholder 2">
              <a:extLst>
                <a:ext uri="{FF2B5EF4-FFF2-40B4-BE49-F238E27FC236}">
                  <a16:creationId xmlns:a16="http://schemas.microsoft.com/office/drawing/2014/main" id="{EE355D51-98EE-443A-9C82-4667289980B5}"/>
                </a:ext>
              </a:extLst>
            </p:cNvPr>
            <p:cNvSpPr txBox="1">
              <a:spLocks/>
            </p:cNvSpPr>
            <p:nvPr/>
          </p:nvSpPr>
          <p:spPr>
            <a:xfrm>
              <a:off x="1382158" y="4953481"/>
              <a:ext cx="17132761" cy="2394276"/>
            </a:xfrm>
            <a:prstGeom prst="roundRect">
              <a:avLst>
                <a:gd name="adj" fmla="val 3982"/>
              </a:avLst>
            </a:prstGeom>
            <a:ln w="22225">
              <a:solidFill>
                <a:schemeClr val="accent1"/>
              </a:solidFill>
            </a:ln>
          </p:spPr>
          <p:txBody>
            <a:bodyPr lIns="251999" tIns="251999" rIns="0" bIns="0"/>
            <a:lstStyle>
              <a:lvl1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MTS Sans" panose="02000000000000000000" pitchFamily="2" charset="0"/>
                  <a:ea typeface="MTS Sans" panose="02000000000000000000" pitchFamily="2" charset="0"/>
                  <a:cs typeface="Arial" panose="020B0604020202020204" pitchFamily="34" charset="0"/>
                  <a:sym typeface="Helvetica Neue"/>
                </a:defRPr>
              </a:lvl1pPr>
              <a:lvl2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2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2pPr>
              <a:lvl3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3pPr>
              <a:lvl4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4pPr>
              <a:lvl5pPr marL="0" marR="0" indent="0" algn="l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cap="none" spc="0" baseline="0">
                  <a:ln>
                    <a:noFill/>
                  </a:ln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Helvetica Neue"/>
                </a:defRPr>
              </a:lvl5pPr>
              <a:lvl6pPr marL="0" marR="0" indent="1778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6pPr>
              <a:lvl7pPr marL="0" marR="0" indent="3556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7pPr>
              <a:lvl8pPr marL="0" marR="0" indent="5334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8pPr>
              <a:lvl9pPr marL="0" marR="0" indent="711200" algn="ctr" defTabSz="41275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700" b="0" i="0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+mj-lt"/>
                  <a:ea typeface="+mj-ea"/>
                  <a:cs typeface="+mj-cs"/>
                  <a:sym typeface="Helvetica Neue"/>
                </a:defRPr>
              </a:lvl9pPr>
            </a:lstStyle>
            <a:p>
              <a:pPr hangingPunct="1">
                <a:spcAft>
                  <a:spcPts val="1200"/>
                </a:spcAft>
              </a:pPr>
              <a:endParaRPr lang="ru-RU" b="0" dirty="0">
                <a:ea typeface="MTS Sans" charset="0"/>
                <a:cs typeface="MTS Sans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41B5357-0E5F-4893-8EE0-91B07F2B81F0}"/>
                </a:ext>
              </a:extLst>
            </p:cNvPr>
            <p:cNvSpPr txBox="1"/>
            <p:nvPr/>
          </p:nvSpPr>
          <p:spPr>
            <a:xfrm>
              <a:off x="1382158" y="7848907"/>
              <a:ext cx="17159164" cy="8181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ts val="2900"/>
                </a:lnSpc>
              </a:pPr>
              <a:r>
                <a:rPr lang="ru-RU" dirty="0">
                  <a:latin typeface="MTS Sans" panose="02000000000000000000" pitchFamily="50" charset="0"/>
                </a:rPr>
                <a:t>Об окончании «Открытого» периода и начале следующего «Закрытого» периода и/или о других условиях совершения операций с ценными бумагами Банка можно узнать, обратившись за разъяснениями по адресу электронной почты: insider@mts</a:t>
              </a:r>
              <a:r>
                <a:rPr lang="en-US" dirty="0">
                  <a:latin typeface="MTS Sans" panose="02000000000000000000" pitchFamily="50" charset="0"/>
                </a:rPr>
                <a:t>bank</a:t>
              </a:r>
              <a:r>
                <a:rPr lang="ru-RU" dirty="0">
                  <a:latin typeface="MTS Sans" panose="02000000000000000000" pitchFamily="50" charset="0"/>
                </a:rPr>
                <a:t>.ru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A67F978-15AC-4659-B992-8F94CA58017F}"/>
              </a:ext>
            </a:extLst>
          </p:cNvPr>
          <p:cNvSpPr txBox="1"/>
          <p:nvPr/>
        </p:nvSpPr>
        <p:spPr>
          <a:xfrm>
            <a:off x="1281941" y="10406821"/>
            <a:ext cx="17132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2">
                    <a:lumMod val="90000"/>
                  </a:schemeClr>
                </a:solidFill>
                <a:latin typeface="MTS Sans" panose="02000000000000000000" pitchFamily="50" charset="0"/>
              </a:rPr>
              <a:t>Инсайдер - лицо, имеющее доступ к Инсайдерской информации в силу служебного положения, выполнения трудовых функций или на основании гражданско-правового договора.</a:t>
            </a:r>
          </a:p>
          <a:p>
            <a:r>
              <a:rPr lang="ru-RU" sz="1200" dirty="0">
                <a:solidFill>
                  <a:schemeClr val="bg2">
                    <a:lumMod val="90000"/>
                  </a:schemeClr>
                </a:solidFill>
                <a:latin typeface="MTS Sans" panose="02000000000000000000" pitchFamily="50" charset="0"/>
              </a:rPr>
              <a:t>Связанное лицо - дети, а также супруг (супруга) или гражданский супруг (супруга) такого лица, дети супруга (супруги) или гражданского супруга (супруги) такого лица; и иждивенцы такого лица, супруга (супруги) или гражданского супруга (супруги) такого лица, родители, усыновители, усыновленные, родные братья и родные сестры, неполнородные (имеющие общих отца или мать) братья и сестры, дедушка, бабушка, внуки.</a:t>
            </a:r>
          </a:p>
        </p:txBody>
      </p:sp>
    </p:spTree>
    <p:extLst>
      <p:ext uri="{BB962C8B-B14F-4D97-AF65-F5344CB8AC3E}">
        <p14:creationId xmlns:p14="http://schemas.microsoft.com/office/powerpoint/2010/main" val="1924565708"/>
      </p:ext>
    </p:extLst>
  </p:cSld>
  <p:clrMapOvr>
    <a:masterClrMapping/>
  </p:clrMapOvr>
</p:sld>
</file>

<file path=ppt/theme/theme1.xml><?xml version="1.0" encoding="utf-8"?>
<a:theme xmlns:a="http://schemas.openxmlformats.org/drawingml/2006/main" name="MTS_Design_NEW">
  <a:themeElements>
    <a:clrScheme name="MTS_Design_NEW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ED1F23"/>
      </a:accent1>
      <a:accent2>
        <a:srgbClr val="FF6969"/>
      </a:accent2>
      <a:accent3>
        <a:srgbClr val="FF8993"/>
      </a:accent3>
      <a:accent4>
        <a:srgbClr val="FAA6AC"/>
      </a:accent4>
      <a:accent5>
        <a:srgbClr val="FFCBCD"/>
      </a:accent5>
      <a:accent6>
        <a:srgbClr val="FFDBE0"/>
      </a:accent6>
      <a:hlink>
        <a:srgbClr val="EC1F23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323</Words>
  <Application>Microsoft Office PowerPoint</Application>
  <PresentationFormat>Произвольный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MTS Sans</vt:lpstr>
      <vt:lpstr>MTS Sans Medium</vt:lpstr>
      <vt:lpstr>MTS Sans UltraWide</vt:lpstr>
      <vt:lpstr>MTS_Design_NEW</vt:lpstr>
      <vt:lpstr>Закрытые периоды в ПАО «МТС Банк»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Федькина Светлана Вячеславовна</cp:lastModifiedBy>
  <cp:revision>18</cp:revision>
  <dcterms:created xsi:type="dcterms:W3CDTF">2024-05-06T13:38:21Z</dcterms:created>
  <dcterms:modified xsi:type="dcterms:W3CDTF">2024-07-23T07:04:30Z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2024-05-06T00:00:00Z</vt:filetime>
  </property>
</Properties>
</file>